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7" r:id="rId5"/>
    <p:sldId id="268" r:id="rId6"/>
    <p:sldId id="260" r:id="rId7"/>
    <p:sldId id="261" r:id="rId8"/>
    <p:sldId id="259" r:id="rId9"/>
    <p:sldId id="262" r:id="rId10"/>
    <p:sldId id="279" r:id="rId11"/>
    <p:sldId id="263" r:id="rId12"/>
    <p:sldId id="264" r:id="rId13"/>
    <p:sldId id="277" r:id="rId14"/>
    <p:sldId id="269" r:id="rId15"/>
    <p:sldId id="266" r:id="rId16"/>
    <p:sldId id="272" r:id="rId17"/>
    <p:sldId id="271" r:id="rId18"/>
    <p:sldId id="270" r:id="rId19"/>
    <p:sldId id="273" r:id="rId20"/>
    <p:sldId id="276" r:id="rId21"/>
    <p:sldId id="275" r:id="rId22"/>
    <p:sldId id="278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95"/>
    <p:restoredTop sz="93112"/>
  </p:normalViewPr>
  <p:slideViewPr>
    <p:cSldViewPr snapToGrid="0" snapToObjects="1">
      <p:cViewPr>
        <p:scale>
          <a:sx n="112" d="100"/>
          <a:sy n="112" d="100"/>
        </p:scale>
        <p:origin x="1096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A4473-BB98-9148-B4E5-0C387C20CC4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69006-1933-3543-8DEC-2B601F2A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simple graffito,</a:t>
            </a:r>
            <a:r>
              <a:rPr lang="en-US" baseline="0" dirty="0" smtClean="0"/>
              <a:t> although with the typescript intending to represent the appearance of graffito, </a:t>
            </a:r>
            <a:r>
              <a:rPr lang="en-US" dirty="0" smtClean="0"/>
              <a:t>One</a:t>
            </a:r>
            <a:r>
              <a:rPr lang="en-US" baseline="0" dirty="0" smtClean="0"/>
              <a:t> might think: </a:t>
            </a:r>
            <a:r>
              <a:rPr lang="en-US" baseline="0" dirty="0" err="1" smtClean="0"/>
              <a:t>Crocal</a:t>
            </a:r>
            <a:r>
              <a:rPr lang="en-US" baseline="0" dirty="0" smtClean="0"/>
              <a:t> -ii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1E8B9-B2F4-114B-8586-FF0ED0358E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photos hosted by EDR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1E8B9-B2F4-114B-8586-FF0ED0358E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4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2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54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6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7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0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0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A4469-6B76-914B-8571-A8EC8874E80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F2784-BEA2-6A45-8D91-481B5080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4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ncientgraffiti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enefielr@wlu.edu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ncientgraffiti.org/Graffiti/graffito/AGP-EDR140131" TargetMode="External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-89209"/>
            <a:ext cx="9144000" cy="1773044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/>
            </a:r>
            <a:br>
              <a:rPr lang="en-US" sz="2800" dirty="0" smtClean="0">
                <a:latin typeface="Times" charset="0"/>
                <a:ea typeface="Times" charset="0"/>
                <a:cs typeface="Times" charset="0"/>
              </a:rPr>
            </a:b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Erika Zimmermann Damer, University of Richmond</a:t>
            </a:r>
            <a:br>
              <a:rPr lang="en-US" sz="2800" dirty="0" smtClean="0">
                <a:latin typeface="Times" charset="0"/>
                <a:ea typeface="Times" charset="0"/>
                <a:cs typeface="Times" charset="0"/>
              </a:rPr>
            </a:b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err="1" smtClean="0">
                <a:latin typeface="Times" charset="0"/>
                <a:ea typeface="Times" charset="0"/>
                <a:cs typeface="Times" charset="0"/>
              </a:rPr>
              <a:t>Edamer@Richmond.edu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/>
            </a:r>
            <a:br>
              <a:rPr lang="en-US" sz="2800" dirty="0" smtClean="0">
                <a:latin typeface="Times" charset="0"/>
                <a:ea typeface="Times" charset="0"/>
                <a:cs typeface="Times" charset="0"/>
              </a:rPr>
            </a:b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/>
            </a:r>
            <a:br>
              <a:rPr lang="en-US" sz="2800" dirty="0" smtClean="0">
                <a:latin typeface="Times" charset="0"/>
                <a:ea typeface="Times" charset="0"/>
                <a:cs typeface="Times" charset="0"/>
              </a:rPr>
            </a:b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Women’s Names in the Graffiti of Pompeii and Herculaneum 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90185" y="1806691"/>
            <a:ext cx="9144000" cy="2441923"/>
          </a:xfrm>
        </p:spPr>
        <p:txBody>
          <a:bodyPr/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An application of the Ancient Graffiti Project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3" y="2252237"/>
            <a:ext cx="6070600" cy="3322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60527" y="3300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96" y="2427497"/>
            <a:ext cx="5486400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9530" y="2047461"/>
            <a:ext cx="58877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Names of Women that appear in the Graffiti (117) </a:t>
            </a:r>
            <a:endParaRPr lang="en-US" sz="2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582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The most commonly appearing names and their frequencies.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324" y="0"/>
            <a:ext cx="12070080" cy="9326880"/>
          </a:xfrm>
        </p:spPr>
      </p:pic>
    </p:spTree>
    <p:extLst>
      <p:ext uri="{BB962C8B-B14F-4D97-AF65-F5344CB8AC3E}">
        <p14:creationId xmlns:p14="http://schemas.microsoft.com/office/powerpoint/2010/main" val="20243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1938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Times" charset="0"/>
                <a:ea typeface="Times" charset="0"/>
                <a:cs typeface="Times" charset="0"/>
              </a:rPr>
              <a:t>Women with two or more names </a:t>
            </a:r>
            <a:endParaRPr lang="en-US" sz="2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charset="0"/>
              <a:buChar char="o"/>
            </a:pPr>
            <a:r>
              <a:rPr lang="en-US" sz="2400" b="1" dirty="0" err="1">
                <a:latin typeface="Times" charset="0"/>
                <a:ea typeface="Times" charset="0"/>
                <a:cs typeface="Times" charset="0"/>
              </a:rPr>
              <a:t>Celerina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b="1" dirty="0" err="1">
                <a:latin typeface="Times" charset="0"/>
                <a:ea typeface="Times" charset="0"/>
                <a:cs typeface="Times" charset="0"/>
              </a:rPr>
              <a:t>Spuri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 f(ilia), </a:t>
            </a:r>
            <a:endParaRPr lang="en-US" sz="2400" b="1" dirty="0" smtClean="0">
              <a:latin typeface="Times" charset="0"/>
              <a:ea typeface="Times" charset="0"/>
              <a:cs typeface="Times" charset="0"/>
            </a:endParaRPr>
          </a:p>
          <a:p>
            <a:pPr>
              <a:buFont typeface="Courier New" charset="0"/>
              <a:buChar char="o"/>
            </a:pPr>
            <a:r>
              <a:rPr lang="en-US" sz="2400" b="1" dirty="0" err="1" smtClean="0">
                <a:latin typeface="Times" charset="0"/>
                <a:ea typeface="Times" charset="0"/>
                <a:cs typeface="Times" charset="0"/>
              </a:rPr>
              <a:t>Assellam</a:t>
            </a: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b="1" dirty="0" err="1">
                <a:latin typeface="Times" charset="0"/>
                <a:ea typeface="Times" charset="0"/>
                <a:cs typeface="Times" charset="0"/>
              </a:rPr>
              <a:t>Flaviam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, </a:t>
            </a:r>
            <a:endParaRPr lang="en-US" sz="2400" b="1" dirty="0" smtClean="0">
              <a:latin typeface="Times" charset="0"/>
              <a:ea typeface="Times" charset="0"/>
              <a:cs typeface="Times" charset="0"/>
            </a:endParaRPr>
          </a:p>
          <a:p>
            <a:pPr>
              <a:buFont typeface="Courier New" charset="0"/>
              <a:buChar char="o"/>
            </a:pPr>
            <a:r>
              <a:rPr lang="en-US" sz="2400" b="1" dirty="0" err="1" smtClean="0">
                <a:latin typeface="Times" charset="0"/>
                <a:ea typeface="Times" charset="0"/>
                <a:cs typeface="Times" charset="0"/>
              </a:rPr>
              <a:t>Poppaea</a:t>
            </a: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b="1" dirty="0" err="1">
                <a:latin typeface="Times" charset="0"/>
                <a:ea typeface="Times" charset="0"/>
                <a:cs typeface="Times" charset="0"/>
              </a:rPr>
              <a:t>Triquinia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 (:</a:t>
            </a:r>
            <a:r>
              <a:rPr lang="en-US" sz="2400" b="1" dirty="0" err="1">
                <a:latin typeface="Times" charset="0"/>
                <a:ea typeface="Times" charset="0"/>
                <a:cs typeface="Times" charset="0"/>
              </a:rPr>
              <a:t>Tarquinia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), </a:t>
            </a:r>
            <a:endParaRPr lang="en-US" sz="2400" b="1" dirty="0" smtClean="0">
              <a:latin typeface="Times" charset="0"/>
              <a:ea typeface="Times" charset="0"/>
              <a:cs typeface="Times" charset="0"/>
            </a:endParaRPr>
          </a:p>
          <a:p>
            <a:pPr>
              <a:buFont typeface="Courier New" charset="0"/>
              <a:buChar char="o"/>
            </a:pPr>
            <a:r>
              <a:rPr lang="en-US" sz="2400" b="1" dirty="0" err="1" smtClean="0">
                <a:latin typeface="Times" charset="0"/>
                <a:ea typeface="Times" charset="0"/>
                <a:cs typeface="Times" charset="0"/>
              </a:rPr>
              <a:t>Novellia</a:t>
            </a: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b="1" dirty="0" err="1">
                <a:latin typeface="Times" charset="0"/>
                <a:ea typeface="Times" charset="0"/>
                <a:cs typeface="Times" charset="0"/>
              </a:rPr>
              <a:t>Primigenia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 of </a:t>
            </a:r>
            <a:r>
              <a:rPr lang="en-US" sz="2400" b="1" dirty="0" err="1">
                <a:latin typeface="Times" charset="0"/>
                <a:ea typeface="Times" charset="0"/>
                <a:cs typeface="Times" charset="0"/>
              </a:rPr>
              <a:t>Nuceria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, </a:t>
            </a:r>
            <a:endParaRPr lang="en-US" sz="2400" b="1" dirty="0" smtClean="0">
              <a:latin typeface="Times" charset="0"/>
              <a:ea typeface="Times" charset="0"/>
              <a:cs typeface="Times" charset="0"/>
            </a:endParaRPr>
          </a:p>
          <a:p>
            <a:pPr>
              <a:buFont typeface="Courier New" charset="0"/>
              <a:buChar char="o"/>
            </a:pP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Sit(t)</a:t>
            </a:r>
            <a:r>
              <a:rPr lang="en-US" sz="2400" b="1" dirty="0" err="1" smtClean="0">
                <a:latin typeface="Times" charset="0"/>
                <a:ea typeface="Times" charset="0"/>
                <a:cs typeface="Times" charset="0"/>
              </a:rPr>
              <a:t>ia</a:t>
            </a: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Pro(</a:t>
            </a:r>
            <a:r>
              <a:rPr lang="en-US" sz="2400" b="1" dirty="0" err="1">
                <a:latin typeface="Times" charset="0"/>
                <a:ea typeface="Times" charset="0"/>
                <a:cs typeface="Times" charset="0"/>
              </a:rPr>
              <a:t>cula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?), </a:t>
            </a:r>
            <a:endParaRPr lang="en-US" sz="2400" b="1" dirty="0" smtClean="0">
              <a:latin typeface="Times" charset="0"/>
              <a:ea typeface="Times" charset="0"/>
              <a:cs typeface="Times" charset="0"/>
            </a:endParaRPr>
          </a:p>
          <a:p>
            <a:pPr>
              <a:buFont typeface="Courier New" charset="0"/>
              <a:buChar char="o"/>
            </a:pPr>
            <a:r>
              <a:rPr lang="en-US" sz="2400" b="1" dirty="0" err="1" smtClean="0">
                <a:latin typeface="Times" charset="0"/>
                <a:ea typeface="Times" charset="0"/>
                <a:cs typeface="Times" charset="0"/>
              </a:rPr>
              <a:t>Mulvia</a:t>
            </a:r>
            <a:r>
              <a:rPr 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Prisca mater.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55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55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4309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Views of the Grande </a:t>
            </a:r>
            <a:r>
              <a:rPr lang="en-US" sz="2400" dirty="0" err="1" smtClean="0">
                <a:latin typeface="Times" charset="0"/>
                <a:ea typeface="Times" charset="0"/>
                <a:cs typeface="Times" charset="0"/>
              </a:rPr>
              <a:t>Palaestra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802" y="780585"/>
            <a:ext cx="8544395" cy="5696260"/>
          </a:xfrm>
        </p:spPr>
      </p:pic>
    </p:spTree>
    <p:extLst>
      <p:ext uri="{BB962C8B-B14F-4D97-AF65-F5344CB8AC3E}">
        <p14:creationId xmlns:p14="http://schemas.microsoft.com/office/powerpoint/2010/main" val="10122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66700"/>
            <a:ext cx="8128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35" y="667739"/>
            <a:ext cx="7721600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1533" y="267629"/>
            <a:ext cx="8939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Grande 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Palaestra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: some of the plaster from the columns of </a:t>
            </a:r>
            <a:r>
              <a:rPr lang="en-US" sz="2000" smtClean="0">
                <a:latin typeface="Times" charset="0"/>
                <a:ea typeface="Times" charset="0"/>
                <a:cs typeface="Times" charset="0"/>
              </a:rPr>
              <a:t>the Ambulacra is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visible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95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3" y="0"/>
            <a:ext cx="9555480" cy="73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9" y="0"/>
            <a:ext cx="11955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0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5" y="270538"/>
            <a:ext cx="10972800" cy="6294120"/>
          </a:xfrm>
        </p:spPr>
      </p:pic>
    </p:spTree>
    <p:extLst>
      <p:ext uri="{BB962C8B-B14F-4D97-AF65-F5344CB8AC3E}">
        <p14:creationId xmlns:p14="http://schemas.microsoft.com/office/powerpoint/2010/main" val="11323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55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7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209" y="0"/>
            <a:ext cx="19180700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					Works Cited</a:t>
            </a:r>
          </a:p>
          <a:p>
            <a:r>
              <a:rPr lang="en-US" sz="1200" dirty="0" err="1" smtClean="0">
                <a:latin typeface="Helvetica" charset="0"/>
                <a:ea typeface="Helvetica" charset="0"/>
                <a:cs typeface="Helvetica" charset="0"/>
              </a:rPr>
              <a:t>Abbema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Laura. 2016. “Women in Flavian Rome.” In A Companion to the Flavian Age of Imperial Rome., 296-. Blackwell.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Baird, Jennifer A., and Claire Taylor, eds. 2011. Ancient Graffiti in Context. Routledge Studies in Ancient History, v. 2. New York: Routledge.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Baird, Jennifer, Claire 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Taylor.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2010. Ancient Graffiti in Context. Routledge.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Benefiel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R. 2010. “Dialogues of Graffiti in the House of the Four Styles at Pompeii (Casa Dei Quattro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Stili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1.8.17, 11).L.V.P. or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Quatro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Stili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in Laird and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Taylor.Pdf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.”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n.d.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Benefiel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Rebecca, and Peter Keegan, eds. 2016. Inscriptions in the Private Sphere in the Greco-Roman World. </a:t>
            </a:r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Leiden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 ; Boston: Brill.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Bodel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John. 2012. Epigraphic Evidence: Ancient History From Inscriptions. Hoboken: Taylor and Francis. </a:t>
            </a:r>
            <a:endParaRPr lang="en-US" sz="12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dirty="0" err="1" smtClean="0">
                <a:latin typeface="Helvetica" charset="0"/>
                <a:ea typeface="Helvetica" charset="0"/>
                <a:cs typeface="Helvetica" charset="0"/>
              </a:rPr>
              <a:t>Buonopane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Alfredo, and Francesca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Cenerini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2003. Donna e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lavoro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nella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documentazione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epigrafica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atti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del 1.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Seminario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sulla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condizione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femminile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nella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documentazione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epigrafica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 : Bologna, 21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novembre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2002.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Lega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———. 2005. Donna e vita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cittadina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nella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documentazione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epigrafica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atti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del II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Seminario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sulla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condizione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femminile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nella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documentazione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epigrafica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Verona, 25-27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marzo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2004.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Fratelli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Lega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Cooley, Alison Elizabeth, and Melvin George Lowe Cooley. 2014. Pompeii and Herculaneum: A Sourcebook.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Della Corte, Matteo.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n.d.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“Le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iscrizioni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della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‘Grande Palestra’ ad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occidente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dell’Anfiteatro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.” 1939,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Notizie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degli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scavi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di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antichità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64: 239–327.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“Dialogues of Graffiti in the House of the Four Styles at Pompeii (Casa Dei Quattro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Stili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1.8.17, 11).L.V.P. or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Quatro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Stili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in Laird and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Taylor.Pdf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.”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n.d.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Ferri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Rolando. 2009. Review of Review of: Latin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Vulgaire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--Latin Tardif VIII: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Actes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Du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VIIIe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Colloque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International Sur Le Latin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Vulgaire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et Tardif, Oxford, 6-9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Septembre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2006, by Roger Wright. Bryn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Mawr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Classical Review, February. http://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bmcr.brynmawr.edu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/2009/2009-02-50.html.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Foss,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Pedar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and John J. Dobbins. 2009. The World of Pompeii. Routledge.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Heikki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Solin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n.d.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“Ancient Onomastics: Perspectives and Problems,” 9.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Hemelrijk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Emily Ann. 1999.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Matrona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Docta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: Educated Women in the Roman Élite from Cornelia to Julia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Domna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Routledge Classical Monographs. London ; New York: Routledge.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Hemelrijk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Emily Ann, and Greg Woolf, eds. 2013. Women and the Roman City in the Latin West. Mnemosyne. Supplements. History and Archaeology of Classical Antiquity, volume 360. Leiden ; Boston: Brill.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Kajanto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Iiro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1982. The Latin Cognomina.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Commentationes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Humanarum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Litterarum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36, 2. Roma: G.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Bretschneider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Editore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Kajava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Mika. 1994. Roman Female Praenomina: Studies in the Nomenclature of Roman Women.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Acta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Instituti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Romani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Finlandiae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vol. 14. Rome: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Institutum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Romanum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Finlandiae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Keegan. 2010.”Graffiti and Social Media as Memory Traces.” in Laird and Taylor.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Keegan, Peter. 2014. Graffiti in Antiquity. London: Routledge. </a:t>
            </a:r>
            <a:endParaRPr lang="en-US" sz="12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McGinn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Thomas. 2004. The Economy of Prostitution in the Roman World: A Study of Social History and the Brothel. University of Michigan Press.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Milnor, Kristina. 2014. Graffiti and the Literary Landscape in Roman Pompeii. OUP Oxford.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“NOVA BIBLIOTHECA POMPEIANA.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Repertorium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Bibliographicum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Pompeianum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.”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n.d.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Petersen, Lauren Hackworth. 2011. The Freedman in Roman Art and Art History. Cambridge University Press.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Sarah Levin-Richardson. 2013. “FUTUTA SUM HIC: FEMALE SUBJECTIVITY AND AGENCY IN POMPEIAN SEXUAL GRAFFITI.” The Classical Journal 108 (3): 319. </a:t>
            </a:r>
            <a:endParaRPr lang="en-US" sz="12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dirty="0" err="1" smtClean="0">
                <a:latin typeface="Helvetica" charset="0"/>
                <a:ea typeface="Helvetica" charset="0"/>
                <a:cs typeface="Helvetica" charset="0"/>
              </a:rPr>
              <a:t>Savunen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Liisa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1997a. Women in the Urban Texture of Pompeii. University of Helsinki.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Setälä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Päivi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and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Liisa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Savunen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1999. Female Networks and the Public Sphere in Roman Society. Rome: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Institutum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Romanum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Finlandiae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Solin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Heikki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1996. Die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stadtrömischen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Sklavennamen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ein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Namenbuch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3 volumes. Franz Steiner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Verlag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Sypniewski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H. and R.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Benefiel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2018. “The Greek Graffiti of Herculaneum.” AJA 122.2.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Väänänen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Veikko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1966. Le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latin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vulgaire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des inscriptions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pompéiennes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Berlin: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Akademie-Verlag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Varone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A. 2000.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Spigolature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Epigraphiche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Ercolanesi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Rivista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Di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Studi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Pompeiani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 11:276-281.”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n.d.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Varone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Antonio. 2002. Erotica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Pompeiana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: Love Inscriptions on the Walls of Pompeii.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Studia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Archaeologica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116. Roma: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L’Erma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di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Bretschneider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———. 2012.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Titulorum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graphio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exaratorum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qui in CIL vol. IV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collecti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sunt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: imagines. Roma: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Ministero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per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beni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e le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attività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culturali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Soprintendenza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speciale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per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beni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archeologici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di Napoli e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Pompei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 :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L’Erma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di </a:t>
            </a:r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Bretschneider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sz="1200" dirty="0" err="1">
                <a:latin typeface="Helvetica" charset="0"/>
                <a:ea typeface="Helvetica" charset="0"/>
                <a:cs typeface="Helvetica" charset="0"/>
              </a:rPr>
              <a:t>Zissos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, Andrew. 2016. A Companion to the Flavian Age of Imperial Rome. Blackwell Companion. Blackwell.</a:t>
            </a:r>
          </a:p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				</a:t>
            </a:r>
            <a:r>
              <a:rPr lang="en-US" sz="1200" dirty="0" err="1" smtClean="0">
                <a:latin typeface="Helvetica" charset="0"/>
                <a:ea typeface="Helvetica" charset="0"/>
                <a:cs typeface="Helvetica" charset="0"/>
                <a:hlinkClick r:id="rId2"/>
              </a:rPr>
              <a:t>Ancientgraffiti.org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030" y="535259"/>
            <a:ext cx="8042276" cy="1409509"/>
          </a:xfrm>
        </p:spPr>
        <p:txBody>
          <a:bodyPr>
            <a:normAutofit fontScale="90000"/>
          </a:bodyPr>
          <a:lstStyle/>
          <a:p>
            <a:pPr algn="l">
              <a:lnSpc>
                <a:spcPct val="200000"/>
              </a:lnSpc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latin typeface="Times" charset="0"/>
                <a:ea typeface="Times" charset="0"/>
                <a:cs typeface="Times" charset="0"/>
              </a:rPr>
              <a:t/>
            </a:r>
            <a:br>
              <a:rPr lang="en-US" sz="2400" dirty="0">
                <a:latin typeface="Times" charset="0"/>
                <a:ea typeface="Times" charset="0"/>
                <a:cs typeface="Times" charset="0"/>
              </a:rPr>
            </a:br>
            <a:r>
              <a:rPr lang="en-US" sz="2400" dirty="0">
                <a:latin typeface="Times" charset="0"/>
                <a:ea typeface="Times" charset="0"/>
                <a:cs typeface="Times" charset="0"/>
              </a:rPr>
              <a:t/>
            </a:r>
            <a:br>
              <a:rPr lang="en-US" sz="2400" dirty="0">
                <a:latin typeface="Times" charset="0"/>
                <a:ea typeface="Times" charset="0"/>
                <a:cs typeface="Times" charset="0"/>
              </a:rPr>
            </a:br>
            <a:r>
              <a:rPr lang="en-US" sz="2400" dirty="0">
                <a:latin typeface="Times" charset="0"/>
                <a:ea typeface="Times" charset="0"/>
                <a:cs typeface="Times" charset="0"/>
              </a:rPr>
              <a:t/>
            </a:r>
            <a:br>
              <a:rPr lang="en-US" sz="2400" dirty="0">
                <a:latin typeface="Times" charset="0"/>
                <a:ea typeface="Times" charset="0"/>
                <a:cs typeface="Times" charset="0"/>
              </a:rPr>
            </a:br>
            <a:r>
              <a:rPr lang="en-US" sz="2400" dirty="0">
                <a:latin typeface="Times" charset="0"/>
                <a:ea typeface="Times" charset="0"/>
                <a:cs typeface="Times" charset="0"/>
              </a:rPr>
              <a:t/>
            </a:r>
            <a:br>
              <a:rPr lang="en-US" sz="2400" dirty="0">
                <a:latin typeface="Times" charset="0"/>
                <a:ea typeface="Times" charset="0"/>
                <a:cs typeface="Times" charset="0"/>
              </a:rPr>
            </a:b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With Thanks to: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Questions? Contact: </a:t>
            </a:r>
            <a:r>
              <a:rPr lang="en-US" sz="2400" dirty="0">
                <a:hlinkClick r:id="rId2"/>
              </a:rPr>
              <a:t>benefielr@wlu.edu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3200" i="1" dirty="0"/>
              <a:t>Our thanks to:</a:t>
            </a:r>
          </a:p>
        </p:txBody>
      </p:sp>
      <p:pic>
        <p:nvPicPr>
          <p:cNvPr id="8" name="Content Placeholder 7" descr="neh_facebook_card_0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8" b="17788"/>
          <a:stretch>
            <a:fillRect/>
          </a:stretch>
        </p:blipFill>
        <p:spPr>
          <a:xfrm>
            <a:off x="5582735" y="1836163"/>
            <a:ext cx="4186633" cy="2261079"/>
          </a:xfrm>
        </p:spPr>
      </p:pic>
      <p:pic>
        <p:nvPicPr>
          <p:cNvPr id="5" name="Picture 4" descr="logo_bla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16" y="3744212"/>
            <a:ext cx="3092290" cy="1015911"/>
          </a:xfrm>
          <a:prstGeom prst="rect">
            <a:avLst/>
          </a:prstGeom>
        </p:spPr>
      </p:pic>
      <p:pic>
        <p:nvPicPr>
          <p:cNvPr id="6" name="Picture 5" descr="ACS_logo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62" y="5510574"/>
            <a:ext cx="3301990" cy="673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Screen Shot 2016-12-19 at 2.25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36" y="4252168"/>
            <a:ext cx="2287517" cy="1117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Picture 6" descr="logoMIBAC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30" y="1944768"/>
            <a:ext cx="3216776" cy="1248301"/>
          </a:xfrm>
          <a:prstGeom prst="rect">
            <a:avLst/>
          </a:prstGeom>
          <a:ln>
            <a:solidFill>
              <a:srgbClr val="2C7C9F"/>
            </a:solidFill>
          </a:ln>
        </p:spPr>
      </p:pic>
    </p:spTree>
    <p:extLst>
      <p:ext uri="{BB962C8B-B14F-4D97-AF65-F5344CB8AC3E}">
        <p14:creationId xmlns:p14="http://schemas.microsoft.com/office/powerpoint/2010/main" val="18465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11955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296992"/>
              </p:ext>
            </p:extLst>
          </p:nvPr>
        </p:nvGraphicFramePr>
        <p:xfrm>
          <a:off x="1550504" y="298167"/>
          <a:ext cx="8348870" cy="7244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9826"/>
                <a:gridCol w="1429826"/>
                <a:gridCol w="4059392"/>
                <a:gridCol w="1429826"/>
              </a:tblGrid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CIL 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Text of Graffito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Location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311569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effectLst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effectLst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Sabina, Sabina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Decumanus</a:t>
                      </a:r>
                      <a:r>
                        <a:rPr lang="en-US" sz="1400" u="none" strike="noStrike" dirty="0">
                          <a:effectLst/>
                        </a:rPr>
                        <a:t> Max.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10517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Sab(Inus? / Ina?)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</a:rPr>
                        <a:t>IV. 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311569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10684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Salar[ius] glabe® rusiunnae Lavinia(m) futui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464696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10693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Vitalio | pedica ut comatus | Urosacula | Suurus (: Syrus?) | Foliatus | Vitalio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10648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Charca miam (:meam?), Sira (:Syra?)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dirty="0" err="1">
                          <a:effectLst/>
                        </a:rPr>
                        <a:t>Ins</a:t>
                      </a:r>
                      <a:r>
                        <a:rPr lang="nb-NO" sz="1400" u="none" strike="noStrike" dirty="0">
                          <a:effectLst/>
                        </a:rPr>
                        <a:t>. Or. II.2-3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617822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10676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Hermeros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Primigeniae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dominae</a:t>
                      </a:r>
                      <a:r>
                        <a:rPr lang="en-US" sz="1400" u="none" strike="noStrike" dirty="0">
                          <a:effectLst/>
                        </a:rPr>
                        <a:t>: | </a:t>
                      </a:r>
                      <a:r>
                        <a:rPr lang="en-US" sz="1400" u="none" strike="noStrike" dirty="0" err="1">
                          <a:effectLst/>
                        </a:rPr>
                        <a:t>veni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Puteolos</a:t>
                      </a:r>
                      <a:r>
                        <a:rPr lang="en-US" sz="1400" u="none" strike="noStrike" dirty="0">
                          <a:effectLst/>
                        </a:rPr>
                        <a:t> in </a:t>
                      </a:r>
                      <a:r>
                        <a:rPr lang="en-US" sz="1400" u="none" strike="noStrike" dirty="0" err="1">
                          <a:effectLst/>
                        </a:rPr>
                        <a:t>vico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Tyaniano</a:t>
                      </a:r>
                      <a:r>
                        <a:rPr lang="en-US" sz="1400" u="none" strike="noStrike" dirty="0">
                          <a:effectLst/>
                        </a:rPr>
                        <a:t> et </a:t>
                      </a:r>
                      <a:r>
                        <a:rPr lang="en-US" sz="1400" u="none" strike="noStrike" dirty="0" err="1">
                          <a:effectLst/>
                        </a:rPr>
                        <a:t>quaere</a:t>
                      </a:r>
                      <a:r>
                        <a:rPr lang="en-US" sz="1400" u="none" strike="noStrike" dirty="0">
                          <a:effectLst/>
                        </a:rPr>
                        <a:t> | a </a:t>
                      </a:r>
                      <a:r>
                        <a:rPr lang="en-US" sz="1400" u="none" strike="noStrike" dirty="0" err="1">
                          <a:effectLst/>
                        </a:rPr>
                        <a:t>Messio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numulario</a:t>
                      </a:r>
                      <a:r>
                        <a:rPr lang="en-US" sz="1400" u="none" strike="noStrike" dirty="0">
                          <a:effectLst/>
                        </a:rPr>
                        <a:t> (:</a:t>
                      </a:r>
                      <a:r>
                        <a:rPr lang="en-US" sz="1400" u="none" strike="noStrike" dirty="0" err="1">
                          <a:effectLst/>
                        </a:rPr>
                        <a:t>nummulario</a:t>
                      </a:r>
                      <a:r>
                        <a:rPr lang="en-US" sz="1400" u="none" strike="noStrike" dirty="0">
                          <a:effectLst/>
                        </a:rPr>
                        <a:t>) </a:t>
                      </a:r>
                      <a:r>
                        <a:rPr lang="en-US" sz="1400" u="none" strike="noStrike" dirty="0" err="1">
                          <a:effectLst/>
                        </a:rPr>
                        <a:t>Hermerotem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Phoebi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Sub Baths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10577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Procla</a:t>
                      </a:r>
                      <a:r>
                        <a:rPr lang="en-US" sz="1400" u="none" strike="noStrike" dirty="0">
                          <a:effectLst/>
                        </a:rPr>
                        <a:t> (Greek)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</a:rPr>
                        <a:t>V.18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311569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10519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Saturnina[e] | matr(i) uncus | assibus III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effectLst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10508a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Amata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effectLst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10547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Crocale | barbata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IV.17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10525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Hyacinthus hic </a:t>
                      </a:r>
                      <a:r>
                        <a:rPr lang="en-US" sz="1400" u="none" strike="noStrike" dirty="0" err="1">
                          <a:effectLst/>
                        </a:rPr>
                        <a:t>fuit</a:t>
                      </a:r>
                      <a:r>
                        <a:rPr lang="en-US" sz="1400" u="none" strike="noStrike" dirty="0">
                          <a:effectLst/>
                        </a:rPr>
                        <a:t> | </a:t>
                      </a:r>
                      <a:r>
                        <a:rPr lang="en-US" sz="1400" u="none" strike="noStrike" dirty="0" err="1">
                          <a:effectLst/>
                        </a:rPr>
                        <a:t>Verginiam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suam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IV.10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10646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Iulaiam (:Iuliam?) | ad dom.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dirty="0" err="1">
                          <a:effectLst/>
                        </a:rPr>
                        <a:t>Ins</a:t>
                      </a:r>
                      <a:r>
                        <a:rPr lang="nb-NO" sz="1400" u="none" strike="noStrike" dirty="0">
                          <a:effectLst/>
                        </a:rPr>
                        <a:t>. Or. 1.1a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10521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Myrine mari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IV.8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10548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Rufula p(ondo?) V s(emis?)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IV.17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10583b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Salvia Superba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V.31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311569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</a:rPr>
                        <a:t>10604a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[---acce]pit Secundus Crusali ser(vus?) | et Valentina ((:phallus))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</a:rPr>
                        <a:t>VI.1,7-10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10513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AM | Surus | Ianua va(le)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400" u="none" strike="noStrike" dirty="0">
                          <a:effectLst/>
                        </a:rPr>
                        <a:t>IV.21</a:t>
                      </a:r>
                      <a:endParaRPr lang="cs-CZ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sngStrike">
                          <a:effectLst/>
                        </a:rPr>
                        <a:t>10649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sng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sngStrike">
                          <a:effectLst/>
                        </a:rPr>
                        <a:t>Amethyste va(le)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sngStrike" dirty="0">
                          <a:effectLst/>
                        </a:rPr>
                        <a:t>Ins.Or.II.2-3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10535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Anicete va(le)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</a:rPr>
                        <a:t>IV.15-16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10511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Aniciae feliciter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u="none" strike="noStrike" dirty="0">
                          <a:effectLst/>
                        </a:rPr>
                        <a:t>III.19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10704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[A]ve Fausta s(alutem)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770949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10697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Fortunatus amat Amplianda | Ianuarius amat Veneria | Rogamus damna (:domina) Venus | ut nos in mente habias | quod te modo introrgamus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Ramp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10602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Phlavia (:Flavia) θ li(n)gis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</a:rPr>
                        <a:t>VI.1,7-10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  <a:tr h="170140"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10600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Caves, Timinia | Iures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</a:rPr>
                        <a:t>VI.1,7-10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3754" marR="3754" marT="3754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I. Traditional View of a Graffito (in CIL)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hlinkClick r:id="rId3"/>
            </a:endParaRP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dirty="0" smtClean="0">
              <a:hlinkClick r:id="rId3"/>
            </a:endParaRPr>
          </a:p>
          <a:p>
            <a:pPr marL="0" indent="0">
              <a:buNone/>
            </a:pPr>
            <a:endParaRPr lang="en-US" dirty="0" smtClean="0"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://ancientgraffiti.org/Graffiti/graffito/AGP-</a:t>
            </a:r>
            <a:r>
              <a:rPr lang="en-US" dirty="0" smtClean="0">
                <a:hlinkClick r:id="rId3"/>
              </a:rPr>
              <a:t>EDR140131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CIL4_1054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23" y="1822825"/>
            <a:ext cx="4924408" cy="1761329"/>
          </a:xfrm>
          <a:prstGeom prst="rect">
            <a:avLst/>
          </a:prstGeom>
          <a:ln>
            <a:solidFill>
              <a:srgbClr val="2C7C9F"/>
            </a:solidFill>
          </a:ln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GP_current_Crocale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1"/>
            <a:ext cx="9144000" cy="676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63908"/>
              </p:ext>
            </p:extLst>
          </p:nvPr>
        </p:nvGraphicFramePr>
        <p:xfrm>
          <a:off x="622853" y="0"/>
          <a:ext cx="11569147" cy="33774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520"/>
                <a:gridCol w="826185"/>
                <a:gridCol w="26354"/>
                <a:gridCol w="678087"/>
                <a:gridCol w="2776840"/>
                <a:gridCol w="677098"/>
                <a:gridCol w="547217"/>
                <a:gridCol w="26354"/>
                <a:gridCol w="573571"/>
                <a:gridCol w="457429"/>
                <a:gridCol w="1223888"/>
                <a:gridCol w="26354"/>
                <a:gridCol w="567050"/>
                <a:gridCol w="567050"/>
                <a:gridCol w="567050"/>
                <a:gridCol w="451231"/>
                <a:gridCol w="115819"/>
                <a:gridCol w="540696"/>
                <a:gridCol w="26354"/>
              </a:tblGrid>
              <a:tr h="12242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 dirty="0">
                          <a:effectLst/>
                        </a:rPr>
                        <a:t>08367b</a:t>
                      </a:r>
                      <a:endParaRPr lang="cs-CZ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I.10.4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u="none" strike="noStrike" dirty="0">
                          <a:effectLst/>
                        </a:rPr>
                        <a:t>1.10.4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Kajanto</a:t>
                      </a:r>
                      <a:r>
                        <a:rPr lang="en-US" sz="1200" u="none" strike="noStrike" dirty="0">
                          <a:effectLst/>
                        </a:rPr>
                        <a:t> (1965, 291): CIL 1330 men; 705 women + </a:t>
                      </a:r>
                      <a:r>
                        <a:rPr lang="en-US" sz="1200" u="none" strike="noStrike" dirty="0" err="1">
                          <a:effectLst/>
                        </a:rPr>
                        <a:t>sl</a:t>
                      </a:r>
                      <a:r>
                        <a:rPr lang="en-US" sz="1200" u="none" strike="noStrike" dirty="0">
                          <a:effectLst/>
                        </a:rPr>
                        <a:t>/</a:t>
                      </a:r>
                      <a:r>
                        <a:rPr lang="en-US" sz="1200" u="none" strike="noStrike" dirty="0" err="1">
                          <a:effectLst/>
                        </a:rPr>
                        <a:t>fr.</a:t>
                      </a:r>
                      <a:r>
                        <a:rPr lang="en-US" sz="1200" u="none" strike="noStrike" dirty="0">
                          <a:effectLst/>
                        </a:rPr>
                        <a:t> 267: 40% of all cognomina for women were birth order derived: Primus/</a:t>
                      </a:r>
                      <a:r>
                        <a:rPr lang="en-US" sz="1200" u="none" strike="noStrike" dirty="0" err="1">
                          <a:effectLst/>
                        </a:rPr>
                        <a:t>Primigenius</a:t>
                      </a:r>
                      <a:r>
                        <a:rPr lang="en-US" sz="1200" u="none" strike="noStrike" dirty="0">
                          <a:effectLst/>
                        </a:rPr>
                        <a:t> is 40% of these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237"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u="none" strike="noStrike">
                          <a:effectLst/>
                        </a:rPr>
                        <a:t>8770e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II.7.1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Campus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Prima - Q - Q - Q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1330 men; 705 women + sl/fr. 267: 40% of all cognomina for women were birth order derived: Primus/Primigenius is 40% of these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237"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u="none" strike="noStrike">
                          <a:effectLst/>
                        </a:rPr>
                        <a:t>8771b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II.7.1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Campus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Dorcas |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1330 men; 705 women + sl/fr. 267: 40% of all cognomina for women were birth order derived: Primus/Primigenius is 40% of these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237"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10153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II.7.10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 cum suo hac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1330 men; 705 women + sl/fr. 267: 40% of all cognomina for women were birth order derived: Primus/Primigenius is 40% of these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237"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10156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II.7.10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 cum sparitundiolo modo hac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1330 men; 705 women + sl/fr. 267: 40% of all cognomina for women were birth order derived: Primus/Primigenius is 40% of these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237"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10157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II.7.10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1330 men; 705 women + sl/fr. 267: 40% of all cognomina for women were birth order derived: Primus/Primigenius is 40% of these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237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8241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I.10.2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 domina (?)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 domina (?)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1330 men; 705 women + sl/fr. 267: 40% of all cognomina for women were birth order derived: Primus/Primigenius is 40% of these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237">
                <a:tc>
                  <a:txBody>
                    <a:bodyPr/>
                    <a:lstStyle/>
                    <a:p>
                      <a:pPr algn="l" fontAlgn="b"/>
                      <a:r>
                        <a:rPr lang="cs-CZ" sz="1200" u="none" strike="noStrike">
                          <a:effectLst/>
                        </a:rPr>
                        <a:t>08367a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I.10.4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u="none" strike="noStrike">
                          <a:effectLst/>
                        </a:rPr>
                        <a:t>1.10.4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 domina (?)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 domina (?)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1330 men; 705 women + sl/fr. 267: 40% of all cognomina for women were birth order derived: Primus/Primigenius is 40% of these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237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8364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I.10.4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u="none" strike="noStrike">
                          <a:effectLst/>
                        </a:rPr>
                        <a:t>1.10.4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Secundus |Primae suae ubique isse salute(m) | Rogo domina ut me ames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 sua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1330 men; 705 women + sl/fr. 267: 40% of all cognomina for women were birth order derived: Primus/Primigenius is 40% of these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237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8365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I.10.4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u="none" strike="noStrike">
                          <a:effectLst/>
                        </a:rPr>
                        <a:t>1.10.4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Secundus |Primae suae | secund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Prima sua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1330 men; 705 women + sl/fr. 267: 40% of all cognomina for women were birth order derived: Primus/Primigenius is 40% of these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Antistia P. f. Prima; Caesia Prima; Pithia Prima (this); Siccia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93255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8175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I.7.19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 . .  | Va(le) Salute(m)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 . . 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 smtClean="0">
                          <a:effectLst/>
                        </a:rPr>
                        <a:t>Kajanto</a:t>
                      </a:r>
                      <a:r>
                        <a:rPr lang="en-US" sz="1200" u="none" strike="noStrike" dirty="0" smtClean="0">
                          <a:effectLst/>
                        </a:rPr>
                        <a:t> (1965, 76 chart): 40% of all cognomina for women were birth order derived; Primus /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Primigenius</a:t>
                      </a:r>
                      <a:r>
                        <a:rPr lang="en-US" sz="1200" u="none" strike="noStrike" dirty="0" smtClean="0">
                          <a:effectLst/>
                        </a:rPr>
                        <a:t> is 40% of those); 5403 free women in empire; 832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sl</a:t>
                      </a:r>
                      <a:r>
                        <a:rPr lang="en-US" sz="1200" u="none" strike="noStrike" dirty="0" smtClean="0">
                          <a:effectLst/>
                        </a:rPr>
                        <a:t>/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fr</a:t>
                      </a:r>
                      <a:r>
                        <a:rPr lang="en-US" sz="1200" u="none" strike="noStrike" dirty="0" smtClean="0">
                          <a:effectLst/>
                        </a:rPr>
                        <a:t> women); abs. number is 335 +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sl</a:t>
                      </a:r>
                      <a:r>
                        <a:rPr lang="en-US" sz="1200" u="none" strike="noStrike" dirty="0" smtClean="0">
                          <a:effectLst/>
                        </a:rPr>
                        <a:t>/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fr.</a:t>
                      </a:r>
                      <a:r>
                        <a:rPr lang="en-US" sz="1200" u="none" strike="noStrike" dirty="0" smtClean="0">
                          <a:effectLst/>
                        </a:rPr>
                        <a:t> 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6772"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u="none" strike="noStrike">
                          <a:effectLst/>
                        </a:rPr>
                        <a:t>08373b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I.10.4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u="none" strike="noStrike">
                          <a:effectLst/>
                        </a:rPr>
                        <a:t>1.10.4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Apolinar | Primigeniae | Plu(rimum salutem)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 err="1" smtClean="0">
                          <a:effectLst/>
                        </a:rPr>
                        <a:t>Kajanto</a:t>
                      </a:r>
                      <a:r>
                        <a:rPr lang="en-US" sz="1200" u="none" strike="noStrike" dirty="0" smtClean="0">
                          <a:effectLst/>
                        </a:rPr>
                        <a:t> (1965, 76 chart): 40% of all cognomina for women were birth order derived; Primus /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Primigenius</a:t>
                      </a:r>
                      <a:r>
                        <a:rPr lang="en-US" sz="1200" u="none" strike="noStrike" dirty="0" smtClean="0">
                          <a:effectLst/>
                        </a:rPr>
                        <a:t> is 40% of those); 5403 free women in empire; 832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sl</a:t>
                      </a:r>
                      <a:r>
                        <a:rPr lang="en-US" sz="1200" u="none" strike="noStrike" dirty="0" smtClean="0">
                          <a:effectLst/>
                        </a:rPr>
                        <a:t>/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fr</a:t>
                      </a:r>
                      <a:r>
                        <a:rPr lang="en-US" sz="1200" u="none" strike="noStrike" dirty="0" smtClean="0">
                          <a:effectLst/>
                        </a:rPr>
                        <a:t> women); abs. number is 335 +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sl</a:t>
                      </a:r>
                      <a:r>
                        <a:rPr lang="en-US" sz="1200" u="none" strike="noStrike" dirty="0" smtClean="0">
                          <a:effectLst/>
                        </a:rPr>
                        <a:t>/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fr.</a:t>
                      </a:r>
                      <a:r>
                        <a:rPr lang="en-US" sz="1200" u="none" strike="noStrike" dirty="0" smtClean="0">
                          <a:effectLst/>
                        </a:rPr>
                        <a:t> 91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Cornelia Primigenia; Iulia Primigenia; Sutoria 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93255"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u="none" strike="noStrike">
                          <a:effectLst/>
                        </a:rPr>
                        <a:t>8769c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II.7.1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Campus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Pittacius | cum | Primigenia | hic. Prima, seq- | uere. Volu-| mnius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Cornelia Primigenia; Iulia Primigenia; Sutoria 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67897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8988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IX.14.b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 III. Ins. Obelli Firmi. "non adhuc numerata"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Cornelia Primigenia; Iulia Primigenia; Sutoria 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6772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9136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IX.13.5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Regio IX. Ins. XIII.5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SS II X I Primigenia | Multa |  . . . .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Primigenia | Multa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76 chart): 40% of all cognomina for women were birth order derived; Primus / Primigenius is 40% of those); 5403 free women in empire; 832 sl/fr women); abs. number is 335 + sl/fr. 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Cornelia Primigenia; Iulia Primigenia; Sutoria 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6772"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u="none" strike="noStrike">
                          <a:effectLst/>
                        </a:rPr>
                        <a:t>8770a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II.7.1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Campus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Primigenia cum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Primigenia cum Prima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76 chart): 40% of all cognomina for women were birth order derived; Primus / Primigenius is 40% of those); 5403 free women in empire; 832 sl/fr women); abs. number is 335 + sl/fr. 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Cornelia Primigenia; Iulia Primigenia; Sutoria 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77" marR="477" marT="477" marB="0" anchor="b"/>
                </a:tc>
              </a:tr>
              <a:tr h="1446772"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10241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Sepulcrum 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Sepulcrum 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Primigeniae</a:t>
                      </a:r>
                      <a:r>
                        <a:rPr lang="en-US" sz="1200" u="none" strike="noStrike" dirty="0">
                          <a:effectLst/>
                        </a:rPr>
                        <a:t> | </a:t>
                      </a:r>
                      <a:r>
                        <a:rPr lang="en-US" sz="1200" u="none" strike="noStrike" dirty="0" err="1">
                          <a:effectLst/>
                        </a:rPr>
                        <a:t>Nucerinae</a:t>
                      </a:r>
                      <a:r>
                        <a:rPr lang="en-US" sz="1200" u="none" strike="noStrike" dirty="0">
                          <a:effectLst/>
                        </a:rPr>
                        <a:t> Sal(</a:t>
                      </a:r>
                      <a:r>
                        <a:rPr lang="en-US" sz="1200" u="none" strike="noStrike" dirty="0" err="1">
                          <a:effectLst/>
                        </a:rPr>
                        <a:t>utem</a:t>
                      </a:r>
                      <a:r>
                        <a:rPr lang="en-US" sz="1200" u="none" strike="noStrike" dirty="0">
                          <a:effectLst/>
                        </a:rPr>
                        <a:t>) | </a:t>
                      </a:r>
                      <a:r>
                        <a:rPr lang="en-US" sz="1200" u="none" strike="noStrike" dirty="0" err="1">
                          <a:effectLst/>
                        </a:rPr>
                        <a:t>Vellem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essem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gemma</a:t>
                      </a:r>
                      <a:r>
                        <a:rPr lang="en-US" sz="1200" u="none" strike="noStrike" dirty="0">
                          <a:effectLst/>
                        </a:rPr>
                        <a:t> (h)ORA(m?) non </a:t>
                      </a:r>
                      <a:r>
                        <a:rPr lang="en-US" sz="1200" u="none" strike="noStrike" dirty="0" err="1">
                          <a:effectLst/>
                        </a:rPr>
                        <a:t>amplius</a:t>
                      </a:r>
                      <a:r>
                        <a:rPr lang="en-US" sz="1200" u="none" strike="noStrike" dirty="0">
                          <a:effectLst/>
                        </a:rPr>
                        <a:t> ma | </a:t>
                      </a:r>
                      <a:r>
                        <a:rPr lang="en-US" sz="1200" u="none" strike="noStrike" dirty="0" err="1">
                          <a:effectLst/>
                        </a:rPr>
                        <a:t>ut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tibi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signanti</a:t>
                      </a:r>
                      <a:r>
                        <a:rPr lang="en-US" sz="1200" u="none" strike="noStrike" dirty="0">
                          <a:effectLst/>
                        </a:rPr>
                        <a:t> oscula </a:t>
                      </a:r>
                      <a:r>
                        <a:rPr lang="en-US" sz="1200" u="none" strike="noStrike" dirty="0" err="1">
                          <a:effectLst/>
                        </a:rPr>
                        <a:t>missa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darem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Primigenia Nucerina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76 chart): 40% of all cognomina for women were birth order derived; Primus / Primigenius is 40% of those); 5403 free women in empire; 832 sl/fr women); abs. number is 335 + sl/fr. 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Castren (1983, 258): s.v. Cornelia Primigenia; Iulia Primigenia; Sutoria Primigenia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56630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8360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u="none" strike="noStrike">
                          <a:effectLst/>
                        </a:rPr>
                        <a:t>I.10.4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u="none" strike="noStrike">
                          <a:effectLst/>
                        </a:rPr>
                        <a:t>1.10.4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Primilla Val(e)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Primilla Val(e)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Primilla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Kajanto (1965, 291): CIL 129 + 17 sl/fr (78 out of 149 total in Rome)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7" marR="477" marT="47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7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127375" y="2990056"/>
          <a:ext cx="5937250" cy="20224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3995"/>
                <a:gridCol w="1483995"/>
                <a:gridCol w="1600835"/>
                <a:gridCol w="1368425"/>
              </a:tblGrid>
              <a:tr h="5594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House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Number of Recorded Graffiti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Number of Graffiti that mention / name women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CIL Reference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1.7.1, 20: Casa di C. Cuspius Pansa 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86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45720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CIL 4.8067-8135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1.10.4: Casa dei Q.Q. Poppaei Sabini (Casa di Menandro)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147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CIL 4.8285- 8357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Villa dei Misteri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108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12 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CIL 4.9176-9247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II.7.1: Grand Palaestra 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295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>
                          <a:effectLst/>
                        </a:rPr>
                        <a:t>29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1200" kern="1800" dirty="0">
                          <a:effectLst/>
                        </a:rPr>
                        <a:t>CIL 4.8518 - 8814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6654" y="35633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" charset="0"/>
                <a:ea typeface="Times" charset="0"/>
                <a:cs typeface="Times" charset="0"/>
              </a:rPr>
              <a:t>Graffiti Clusters of 50 or More in Privately-Owned, and Public Spaces in the Unindexed Supplement III (Modified from Keegan 2010, 172)</a:t>
            </a:r>
            <a:br>
              <a:rPr lang="en-US" sz="2400" dirty="0">
                <a:latin typeface="Times" charset="0"/>
                <a:ea typeface="Times" charset="0"/>
                <a:cs typeface="Times" charset="0"/>
              </a:rPr>
            </a:b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105922"/>
              </p:ext>
            </p:extLst>
          </p:nvPr>
        </p:nvGraphicFramePr>
        <p:xfrm>
          <a:off x="838200" y="1825625"/>
          <a:ext cx="1051560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House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Number of Recorded Graffiti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Number of Graffiti that mention / name women</a:t>
                      </a:r>
                      <a:r>
                        <a:rPr lang="en-US" sz="200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lt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CIL Reference</a:t>
                      </a:r>
                      <a:r>
                        <a:rPr lang="en-US" sz="200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1.7.1, 20: Casa di C.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Cuspius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kern="1200" dirty="0" err="1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Pansa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86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45720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smtClean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           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CIL 4.8067-8135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1.10.4: Casa </a:t>
                      </a:r>
                      <a:r>
                        <a:rPr lang="en-US" sz="2000" kern="1800" dirty="0" err="1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dei</a:t>
                      </a: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 Q.Q. </a:t>
                      </a:r>
                      <a:r>
                        <a:rPr lang="en-US" sz="2000" kern="1800" dirty="0" err="1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Poppaei</a:t>
                      </a: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000" kern="1800" dirty="0" err="1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Sabini</a:t>
                      </a: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 (Casa di </a:t>
                      </a:r>
                      <a:r>
                        <a:rPr lang="en-US" sz="2000" kern="1800" dirty="0" err="1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Menandro</a:t>
                      </a: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147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19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CIL 4.8285- 8357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Villa </a:t>
                      </a:r>
                      <a:r>
                        <a:rPr lang="en-US" sz="2000" kern="1800" dirty="0" err="1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dei</a:t>
                      </a: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000" kern="1800" dirty="0" err="1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Misteri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108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12 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CIL 4.9176-9247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II.7.1: </a:t>
                      </a:r>
                      <a:r>
                        <a:rPr lang="en-US" sz="2000" kern="1800" dirty="0" smtClean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Grande Palestra 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295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29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575"/>
                        </a:spcAft>
                      </a:pPr>
                      <a:r>
                        <a:rPr lang="en-US" sz="2000" kern="1800" dirty="0">
                          <a:solidFill>
                            <a:srgbClr val="333333"/>
                          </a:solidFill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CIL 4.8518 - 8814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25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9530" y="2047461"/>
            <a:ext cx="58877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Names of Women that appear in the Graffiti (117) </a:t>
            </a:r>
            <a:endParaRPr lang="en-US" sz="2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9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410" y="457201"/>
            <a:ext cx="113490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					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Roman Name </a:t>
            </a:r>
          </a:p>
          <a:p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For men, by the late Republic, the </a:t>
            </a:r>
            <a:r>
              <a:rPr lang="en-US" sz="2400" i="1" dirty="0" err="1" smtClean="0">
                <a:latin typeface="Times" charset="0"/>
                <a:ea typeface="Times" charset="0"/>
                <a:cs typeface="Times" charset="0"/>
              </a:rPr>
              <a:t>tria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i="1" dirty="0" err="1" smtClean="0">
                <a:latin typeface="Times" charset="0"/>
                <a:ea typeface="Times" charset="0"/>
                <a:cs typeface="Times" charset="0"/>
              </a:rPr>
              <a:t>nomina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: </a:t>
            </a:r>
          </a:p>
          <a:p>
            <a:endParaRPr 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Praenomen, 	</a:t>
            </a:r>
            <a:r>
              <a:rPr lang="en-US" sz="2400" i="1" dirty="0" err="1" smtClean="0">
                <a:latin typeface="Times" charset="0"/>
                <a:ea typeface="Times" charset="0"/>
                <a:cs typeface="Times" charset="0"/>
              </a:rPr>
              <a:t>Nomen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i="1" dirty="0" err="1" smtClean="0">
                <a:latin typeface="Times" charset="0"/>
                <a:ea typeface="Times" charset="0"/>
                <a:cs typeface="Times" charset="0"/>
              </a:rPr>
              <a:t>Gentilicium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, 	Cognomen</a:t>
            </a:r>
          </a:p>
          <a:p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e.g. Marcus 	</a:t>
            </a:r>
            <a:r>
              <a:rPr lang="en-US" sz="2400" dirty="0" err="1" smtClean="0">
                <a:latin typeface="Times" charset="0"/>
                <a:ea typeface="Times" charset="0"/>
                <a:cs typeface="Times" charset="0"/>
              </a:rPr>
              <a:t>Tullius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		Cicero</a:t>
            </a:r>
          </a:p>
          <a:p>
            <a:endParaRPr 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For women, among the most elite, women may have retained only the </a:t>
            </a:r>
            <a:r>
              <a:rPr lang="en-US" sz="2400" i="1" dirty="0" err="1" smtClean="0">
                <a:latin typeface="Times" charset="0"/>
                <a:ea typeface="Times" charset="0"/>
                <a:cs typeface="Times" charset="0"/>
              </a:rPr>
              <a:t>Nomen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i="1" dirty="0" err="1" smtClean="0">
                <a:latin typeface="Times" charset="0"/>
                <a:ea typeface="Times" charset="0"/>
                <a:cs typeface="Times" charset="0"/>
              </a:rPr>
              <a:t>Gentilicium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in the feminine form: </a:t>
            </a:r>
          </a:p>
          <a:p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		</a:t>
            </a:r>
          </a:p>
          <a:p>
            <a:r>
              <a:rPr lang="en-US" sz="24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	e.g. </a:t>
            </a:r>
            <a:r>
              <a:rPr lang="en-US" sz="2400" dirty="0" err="1" smtClean="0">
                <a:latin typeface="Times" charset="0"/>
                <a:ea typeface="Times" charset="0"/>
                <a:cs typeface="Times" charset="0"/>
              </a:rPr>
              <a:t>Tullia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  <a:p>
            <a:endParaRPr 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Most women also had a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cognomen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: </a:t>
            </a:r>
          </a:p>
          <a:p>
            <a:endParaRPr 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4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	e.g. Salvia </a:t>
            </a:r>
            <a:r>
              <a:rPr lang="en-US" sz="2400" dirty="0" err="1" smtClean="0">
                <a:latin typeface="Times" charset="0"/>
                <a:ea typeface="Times" charset="0"/>
                <a:cs typeface="Times" charset="0"/>
              </a:rPr>
              <a:t>Superba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(CIL 4.10538 b, Herculaneum)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  <a:p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4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640</TotalTime>
  <Words>1699</Words>
  <Application>Microsoft Macintosh PowerPoint</Application>
  <PresentationFormat>Widescreen</PresentationFormat>
  <Paragraphs>404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Calibri Light</vt:lpstr>
      <vt:lpstr>Courier New</vt:lpstr>
      <vt:lpstr>Helvetica</vt:lpstr>
      <vt:lpstr>Times</vt:lpstr>
      <vt:lpstr>Times New Roman</vt:lpstr>
      <vt:lpstr>Arial</vt:lpstr>
      <vt:lpstr>Office Theme</vt:lpstr>
      <vt:lpstr> Erika Zimmermann Damer, University of Richmond  Edamer@Richmond.edu  Women’s Names in the Graffiti of Pompeii and Herculaneum </vt:lpstr>
      <vt:lpstr>PowerPoint Presentation</vt:lpstr>
      <vt:lpstr>PowerPoint Presentation</vt:lpstr>
      <vt:lpstr>I. Traditional View of a Graffito (in CIL)</vt:lpstr>
      <vt:lpstr>PowerPoint Presentation</vt:lpstr>
      <vt:lpstr>PowerPoint Presentation</vt:lpstr>
      <vt:lpstr>Graffiti Clusters of 50 or More in Privately-Owned, and Public Spaces in the Unindexed Supplement III (Modified from Keegan 2010, 172) </vt:lpstr>
      <vt:lpstr>PowerPoint Presentation</vt:lpstr>
      <vt:lpstr>PowerPoint Presentation</vt:lpstr>
      <vt:lpstr>PowerPoint Presentation</vt:lpstr>
      <vt:lpstr>The most commonly appearing names and their frequencies. </vt:lpstr>
      <vt:lpstr>Women with two or more names </vt:lpstr>
      <vt:lpstr>PowerPoint Presentation</vt:lpstr>
      <vt:lpstr>PowerPoint Presentation</vt:lpstr>
      <vt:lpstr>Views of the Grande Palaestra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With Thanks to:              Questions? Contact: benefielr@wlu.edu Our thanks to: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Damer, Erika</dc:creator>
  <cp:lastModifiedBy>Damer, Erika</cp:lastModifiedBy>
  <cp:revision>64</cp:revision>
  <dcterms:created xsi:type="dcterms:W3CDTF">2018-09-25T10:56:13Z</dcterms:created>
  <dcterms:modified xsi:type="dcterms:W3CDTF">2018-11-30T01:02:28Z</dcterms:modified>
</cp:coreProperties>
</file>